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1"/>
  </p:notesMasterIdLst>
  <p:sldIdLst>
    <p:sldId id="272" r:id="rId4"/>
    <p:sldId id="273" r:id="rId5"/>
    <p:sldId id="267" r:id="rId6"/>
    <p:sldId id="257" r:id="rId7"/>
    <p:sldId id="268" r:id="rId8"/>
    <p:sldId id="269" r:id="rId9"/>
    <p:sldId id="270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8"/>
  </p:normalViewPr>
  <p:slideViewPr>
    <p:cSldViewPr>
      <p:cViewPr varScale="1">
        <p:scale>
          <a:sx n="108" d="100"/>
          <a:sy n="108" d="100"/>
        </p:scale>
        <p:origin x="176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4BE6C-1437-4DBA-AF97-EE53D2BAB94F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2CC2C-EAEC-4395-A6E7-C69C57EBF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26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 pitchFamily="34" charset="0"/>
              <a:buChar char="•"/>
            </a:pPr>
            <a:endParaRPr lang="en-GB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76ABD3DC-9350-44E9-98D9-992AEDE862C6}" type="slidenum">
              <a:rPr lang="en-GB" alt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GB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914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1B036-1A4C-420E-ACF0-E812E31718AF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37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1B036-1A4C-420E-ACF0-E812E31718AF}" type="slidenum">
              <a:rPr lang="en-GB" smtClean="0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37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1B036-1A4C-420E-ACF0-E812E31718AF}" type="slidenum">
              <a:rPr lang="en-GB" smtClean="0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372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1B036-1A4C-420E-ACF0-E812E31718AF}" type="slidenum">
              <a:rPr lang="en-GB" smtClean="0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372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1B036-1A4C-420E-ACF0-E812E31718AF}" type="slidenum">
              <a:rPr lang="en-GB" smtClean="0">
                <a:solidFill>
                  <a:prstClr val="black"/>
                </a:solidFill>
              </a:rPr>
              <a:pPr/>
              <a:t>14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37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1B036-1A4C-420E-ACF0-E812E31718AF}" type="slidenum">
              <a:rPr lang="en-GB" smtClean="0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372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1B036-1A4C-420E-ACF0-E812E31718AF}" type="slidenum">
              <a:rPr lang="en-GB" smtClean="0">
                <a:solidFill>
                  <a:prstClr val="black"/>
                </a:solidFill>
              </a:rPr>
              <a:pPr/>
              <a:t>16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372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 pitchFamily="34" charset="0"/>
              <a:buChar char="•"/>
            </a:pPr>
            <a:endParaRPr lang="en-GB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76ABD3DC-9350-44E9-98D9-992AEDE862C6}" type="slidenum">
              <a:rPr lang="en-GB" altLang="en-US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GB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914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1B036-1A4C-420E-ACF0-E812E31718AF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53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1B036-1A4C-420E-ACF0-E812E31718AF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53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 pitchFamily="34" charset="0"/>
              <a:buChar char="•"/>
            </a:pPr>
            <a:endParaRPr lang="en-GB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76ABD3DC-9350-44E9-98D9-992AEDE862C6}" type="slidenum">
              <a:rPr lang="en-GB" altLang="en-US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GB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914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1B036-1A4C-420E-ACF0-E812E31718AF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53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1B036-1A4C-420E-ACF0-E812E31718AF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37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1B036-1A4C-420E-ACF0-E812E31718AF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37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1B036-1A4C-420E-ACF0-E812E31718AF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37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1B036-1A4C-420E-ACF0-E812E31718AF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37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7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56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258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82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87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775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854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2397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975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9704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92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6134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3103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3382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1772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3723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545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3609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4124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2566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6955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79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8566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2525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0961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0289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25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95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2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865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838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10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933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99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79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9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action4sd.org/tools-resources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mailto:oli.henman@action4sd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ustainabledevelopment.un.org/content/documents/18445CSOreporting_paper_revisions_4May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ustainabledevelopment.un.org/content/documents/18445CSOreporting_paper_revisions_4May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oli.henman@action4sd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-6246" y="306896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 Society Reporting </a:t>
            </a:r>
          </a:p>
          <a:p>
            <a:pPr algn="ctr"/>
            <a:r>
              <a:rPr lang="en-US" sz="3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HLPF 2020:</a:t>
            </a:r>
          </a:p>
          <a:p>
            <a:pPr algn="ctr"/>
            <a:r>
              <a:rPr lang="en-US" sz="3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Reflections &amp; Preparing National Reports</a:t>
            </a:r>
          </a:p>
          <a:p>
            <a:pPr algn="ctr"/>
            <a:endParaRPr lang="en-US" sz="3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2247569" cy="1019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0D56943-3635-DE4E-BEE3-D274ED9B1F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53906"/>
            <a:ext cx="2520280" cy="18629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43BD38D-C4BF-3D4E-80C8-3BDE135A23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32656"/>
            <a:ext cx="28956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264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1"/>
            <a:ext cx="8229600" cy="4830763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</a:pPr>
            <a:r>
              <a:rPr lang="en-GB" sz="2800" dirty="0">
                <a:ea typeface="Calibri"/>
              </a:rPr>
              <a:t>Convene dialogues across civil society to identify shared priorities </a:t>
            </a:r>
          </a:p>
          <a:p>
            <a:pPr>
              <a:spcAft>
                <a:spcPts val="1000"/>
              </a:spcAft>
            </a:pPr>
            <a:r>
              <a:rPr lang="en-GB" sz="2800" dirty="0">
                <a:ea typeface="Calibri"/>
              </a:rPr>
              <a:t>At least one national meeting and where possible at least 3 sub-national meetings bringing together a cross-section of organisations working on the key topics of the SDGs, including: poverty, food, biodiversity, water and sanitation, equality, climate, transport, urban planning, governance </a:t>
            </a:r>
            <a:r>
              <a:rPr lang="en-GB" sz="2800" dirty="0" err="1">
                <a:ea typeface="Calibri"/>
              </a:rPr>
              <a:t>etc</a:t>
            </a:r>
            <a:endParaRPr lang="en-GB" sz="2800" dirty="0">
              <a:ea typeface="Calibri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9817"/>
            <a:ext cx="9144000" cy="11430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B)	Convene national multi-stakeholder dialogues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0" y="15240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652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1"/>
            <a:ext cx="8229600" cy="4830763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</a:pPr>
            <a:r>
              <a:rPr lang="en-GB" sz="2800" dirty="0">
                <a:ea typeface="Calibri"/>
              </a:rPr>
              <a:t>Ensure the national coalition crosses different sectors and includes different constituency groups, as well as contains a geographic (urban and rural), age, disability and gender balance</a:t>
            </a:r>
          </a:p>
          <a:p>
            <a:pPr>
              <a:spcAft>
                <a:spcPts val="1000"/>
              </a:spcAft>
            </a:pPr>
            <a:r>
              <a:rPr lang="en-GB" sz="2800" dirty="0">
                <a:ea typeface="Calibri"/>
              </a:rPr>
              <a:t>Ensure that as many as the following groups are included in your dialogue: women and girls, persons with disability, trade unions, young people, older people, Indigenous peoples, small scale farmers,  environmental activists, LGBTQI, Religious and ethnic minority groups</a:t>
            </a:r>
            <a:endParaRPr lang="en-GB" sz="2800" dirty="0">
              <a:effectLst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9817"/>
            <a:ext cx="9144000" cy="11430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B)	Convene national multi-stakeholder dialogues- LNOB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0" y="15240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563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1"/>
            <a:ext cx="8229600" cy="4830763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</a:pPr>
            <a:r>
              <a:rPr lang="en-GB" sz="2800" dirty="0">
                <a:ea typeface="Calibri"/>
              </a:rPr>
              <a:t>Conduct evidence-based assessments, using disaggregated data and citizen generated evidence  on the progress and challenges of the 17 SDGs</a:t>
            </a:r>
          </a:p>
          <a:p>
            <a:pPr>
              <a:spcAft>
                <a:spcPts val="1000"/>
              </a:spcAft>
            </a:pPr>
            <a:r>
              <a:rPr lang="en-GB" sz="2800" dirty="0">
                <a:ea typeface="Calibri"/>
              </a:rPr>
              <a:t>Consider availability of data as well as potential gaps in evidence, including identifying what official data exists plus cross-reference with local citizen generated data sources where possible </a:t>
            </a:r>
          </a:p>
          <a:p>
            <a:pPr>
              <a:spcAft>
                <a:spcPts val="1000"/>
              </a:spcAft>
            </a:pPr>
            <a:r>
              <a:rPr lang="en-GB" sz="2800" dirty="0">
                <a:ea typeface="Calibri"/>
              </a:rPr>
              <a:t>Look at key Goals and principles and potential clusters around key issues for your country context.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9817"/>
            <a:ext cx="9144000" cy="11430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C)	Review of the 17 Goals &amp; Summary Report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0" y="15240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066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9817"/>
            <a:ext cx="9144000" cy="11430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C)	Review of the 17 Goals &amp; Summary Report- analysis framework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0" y="15240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61001"/>
              </p:ext>
            </p:extLst>
          </p:nvPr>
        </p:nvGraphicFramePr>
        <p:xfrm>
          <a:off x="1676402" y="1600200"/>
          <a:ext cx="5714998" cy="4800600"/>
        </p:xfrm>
        <a:graphic>
          <a:graphicData uri="http://schemas.openxmlformats.org/drawingml/2006/table">
            <a:tbl>
              <a:tblPr/>
              <a:tblGrid>
                <a:gridCol w="1153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1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94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2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3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 No Policy/Plan </a:t>
                      </a:r>
                      <a:endParaRPr lang="en-GB" sz="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2. Initial planning phase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3. Plans or actions started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4. Delivery underway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5. Succesful implementation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a) </a:t>
                      </a: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No/weak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Policy/legal framework available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Policy/legal framework in planning phase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Some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Policy/legal framework available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Policy/legal framework agreed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Strong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Policy/legal framework in use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b) </a:t>
                      </a: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No/weak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plans and strategies exist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Plans &amp; strategies in planning stage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Some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Plans and strategies exist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Plans &amp; strategies agreed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Strong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Plans and strategies exist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5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c) </a:t>
                      </a: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No/weak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Agencies with clear mandate available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Agencies planning their engagement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Some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Agencies with clear mandate available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Agencies beginning to develop their implementation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Strong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Agencies available with clear mandate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d) </a:t>
                      </a: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No/weak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implementation of policies, plans and strategies on regular basis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Implementation of policies, plans and strategies in planning phase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Some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implementation of policies, plans and strategies on </a:t>
                      </a: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irregular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basis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Implementation of policies, plans and strategies has started across all areas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Strong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implementation of policies, plans and strategies on </a:t>
                      </a: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regular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basis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5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e) </a:t>
                      </a: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No/weak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Awareness and capacity building available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Planning on awareness and capacity building needs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Some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Awareness and capacity building available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Awareness &amp; capacity building activities are beginning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Strong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Awareness and capacity building available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f) No baseline indicators set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Planning and consultation on baseline indicators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Some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baseline indicators set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Baseline indicators being finalised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Strong </a:t>
                      </a: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baseline indicators set </a:t>
                      </a:r>
                      <a:endParaRPr lang="en-GB" sz="8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g) </a:t>
                      </a: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No/weak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monitoring, evaluation &amp; reporting is available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Monitoring, evaluation &amp; reporting plans are agreed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Some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monitoring, evaluation &amp; reporting is available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Monitoring, evaluation &amp; reporting underway on all Indicators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Regular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monitoring, evaluation &amp; reporting is available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5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h) </a:t>
                      </a: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No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access to information is available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Initial agreement on access to information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Some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access to information is available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Access to information is underway on all Indicators</a:t>
                      </a: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Strong </a:t>
                      </a: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access to information is available 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9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i) </a:t>
                      </a:r>
                      <a:r>
                        <a:rPr lang="en-GB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No/weak</a:t>
                      </a:r>
                      <a:r>
                        <a:rPr lang="en-GB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 transparency and accountability mechanism available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Initial planning for transparency &amp; accountability mechanism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Some</a:t>
                      </a:r>
                      <a:r>
                        <a:rPr lang="en-GB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 transparency and accountability mechanism available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Transparency &amp; accountability mechanism being implemented across all Indicators</a:t>
                      </a:r>
                      <a:endParaRPr lang="en-GB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Strong</a:t>
                      </a:r>
                      <a:r>
                        <a:rPr lang="en-GB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transparency and Accountability mechanism available</a:t>
                      </a:r>
                      <a:endParaRPr lang="en-GB" sz="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26" marR="48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497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9817"/>
            <a:ext cx="9144000" cy="11430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C)	Review of the 17 Goals &amp; Summary Report- Goal example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0" y="15240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7732404"/>
              </p:ext>
            </p:extLst>
          </p:nvPr>
        </p:nvGraphicFramePr>
        <p:xfrm>
          <a:off x="1603372" y="1371600"/>
          <a:ext cx="6473828" cy="4800598"/>
        </p:xfrm>
        <a:graphic>
          <a:graphicData uri="http://schemas.openxmlformats.org/drawingml/2006/table">
            <a:tbl>
              <a:tblPr firstRow="1" firstCol="1" bandRow="1"/>
              <a:tblGrid>
                <a:gridCol w="3236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820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Goal 1 End Poverty in all its forms everywhere</a:t>
                      </a:r>
                      <a:endParaRPr lang="en-GB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Has the government created a specific plan and begun implementation to tackle this goal nationally?</a:t>
                      </a:r>
                      <a:endParaRPr lang="en-GB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Are other levels of government (local, provincial) involved in implementing this goal?</a:t>
                      </a:r>
                      <a:endParaRPr lang="en-GB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What is the evidence base being used to measure implementation, is it disaggregated and is it transparent and freely available? </a:t>
                      </a:r>
                      <a:endParaRPr lang="en-GB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Has civil society been involved in setting out the implementation strategy; planning approach; and in defining the evidence base? </a:t>
                      </a:r>
                      <a:endParaRPr lang="en-GB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4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Any additional comments for this goal or plan?</a:t>
                      </a:r>
                      <a:endParaRPr lang="en-GB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092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How do you assess the effects of this Goal’s implementation on other Goals and towards achieving sustainable development as a whole?</a:t>
                      </a:r>
                      <a:endParaRPr lang="en-GB" sz="120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What are the other key Goals you see complementing achieving this Goal?  </a:t>
                      </a:r>
                      <a:endParaRPr lang="en-GB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Overall rating 1-5:</a:t>
                      </a:r>
                      <a:endParaRPr lang="en-GB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12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1"/>
            <a:ext cx="8229600" cy="4830763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</a:pPr>
            <a:r>
              <a:rPr lang="en-GB" sz="2800" dirty="0">
                <a:ea typeface="Calibri"/>
              </a:rPr>
              <a:t>Finally: develop a Summary that provides a qualitative analysis of the interlinkages between goals</a:t>
            </a:r>
          </a:p>
          <a:p>
            <a:pPr>
              <a:spcAft>
                <a:spcPts val="1000"/>
              </a:spcAft>
            </a:pPr>
            <a:r>
              <a:rPr lang="en-GB" sz="2800" dirty="0">
                <a:ea typeface="Calibri"/>
              </a:rPr>
              <a:t>This should include potential trade-offs that are being considered, </a:t>
            </a:r>
            <a:r>
              <a:rPr lang="en-GB" sz="2800" dirty="0" err="1">
                <a:ea typeface="Calibri"/>
              </a:rPr>
              <a:t>eg</a:t>
            </a:r>
            <a:r>
              <a:rPr lang="en-GB" sz="2800" dirty="0">
                <a:ea typeface="Calibri"/>
              </a:rPr>
              <a:t>. increased economic growth at the same time as increased inequality and/or environmental degradation.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9817"/>
            <a:ext cx="9144000" cy="11430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C)	Review of the 17 Goals &amp; Summary Report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0" y="15240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717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1"/>
            <a:ext cx="8229600" cy="4830763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</a:pPr>
            <a:r>
              <a:rPr lang="en-GB" sz="2800" dirty="0">
                <a:ea typeface="Calibri"/>
              </a:rPr>
              <a:t>Based on the Goal by Goal analysis, draft of full report should be shared </a:t>
            </a:r>
          </a:p>
          <a:p>
            <a:pPr>
              <a:spcAft>
                <a:spcPts val="1000"/>
              </a:spcAft>
            </a:pPr>
            <a:r>
              <a:rPr lang="en-GB" sz="2800" dirty="0">
                <a:ea typeface="Calibri"/>
              </a:rPr>
              <a:t>Share the draft with your national partners in the first instance to enable a final chance for feedback and validation by civil society partners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ea typeface="Calibri"/>
              </a:rPr>
              <a:t>Once you have a consensus the report can be shared with government and used for wider advocacy </a:t>
            </a:r>
            <a:endParaRPr lang="en-GB" sz="2800" dirty="0">
              <a:ea typeface="Calibri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9817"/>
            <a:ext cx="9144000" cy="11430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D)	Hold a final consultation meeting to validate your findings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0" y="15240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987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-6246" y="3068960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 please check our website: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https://action4sd.org/tools-resources/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3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Contact: Oli Henman, Global Coordinator, A4SD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oli.henman@action4sd.org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2" y="609600"/>
            <a:ext cx="4368999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896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550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en-GB" dirty="0">
                <a:ea typeface="Calibri"/>
                <a:cs typeface="Times New Roman"/>
              </a:rPr>
              <a:t>Opening &amp; Introduction: Jyotsna Mohan Singh (5 mins)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en-GB" dirty="0">
                <a:ea typeface="Calibri"/>
                <a:cs typeface="Times New Roman"/>
              </a:rPr>
              <a:t>Presentation on civil society engagement and the People’s Scorecard: Oli Henman (15 mins)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en-GB" dirty="0">
                <a:ea typeface="Calibri"/>
                <a:cs typeface="Times New Roman"/>
              </a:rPr>
              <a:t>Learning and proposals for improving VNR reporting: Deirdre De </a:t>
            </a:r>
            <a:r>
              <a:rPr lang="en-GB" dirty="0" err="1">
                <a:ea typeface="Calibri"/>
                <a:cs typeface="Times New Roman"/>
              </a:rPr>
              <a:t>Burca</a:t>
            </a:r>
            <a:r>
              <a:rPr lang="en-GB" dirty="0">
                <a:ea typeface="Calibri"/>
                <a:cs typeface="Times New Roman"/>
              </a:rPr>
              <a:t>, </a:t>
            </a:r>
            <a:r>
              <a:rPr lang="en-GB" dirty="0" err="1">
                <a:ea typeface="Calibri"/>
                <a:cs typeface="Times New Roman"/>
              </a:rPr>
              <a:t>Forus</a:t>
            </a:r>
            <a:r>
              <a:rPr lang="en-GB">
                <a:ea typeface="Calibri"/>
                <a:cs typeface="Times New Roman"/>
              </a:rPr>
              <a:t> (10 Mins)</a:t>
            </a:r>
            <a:endParaRPr lang="en-GB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en-GB" dirty="0">
                <a:ea typeface="Calibri"/>
                <a:cs typeface="Times New Roman"/>
              </a:rPr>
              <a:t>Presentation of previous VNR experience: </a:t>
            </a: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en-GB" dirty="0">
                <a:ea typeface="Calibri"/>
                <a:cs typeface="Times New Roman"/>
              </a:rPr>
              <a:t>Sri Lanka (</a:t>
            </a:r>
            <a:r>
              <a:rPr lang="en-GB" dirty="0" err="1">
                <a:ea typeface="Calibri"/>
                <a:cs typeface="Times New Roman"/>
              </a:rPr>
              <a:t>Uchita</a:t>
            </a:r>
            <a:r>
              <a:rPr lang="en-GB" dirty="0">
                <a:ea typeface="Calibri"/>
                <a:cs typeface="Times New Roman"/>
              </a:rPr>
              <a:t> de </a:t>
            </a:r>
            <a:r>
              <a:rPr lang="en-GB" dirty="0" err="1">
                <a:ea typeface="Calibri"/>
                <a:cs typeface="Times New Roman"/>
              </a:rPr>
              <a:t>Zoysa</a:t>
            </a:r>
            <a:r>
              <a:rPr lang="en-GB" dirty="0">
                <a:ea typeface="Calibri"/>
                <a:cs typeface="Times New Roman"/>
              </a:rPr>
              <a:t>) – 10 </a:t>
            </a:r>
            <a:r>
              <a:rPr lang="en-GB" dirty="0" err="1">
                <a:ea typeface="Calibri"/>
                <a:cs typeface="Times New Roman"/>
              </a:rPr>
              <a:t>Mnts</a:t>
            </a:r>
            <a:endParaRPr lang="en-GB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en-GB" dirty="0">
                <a:ea typeface="Calibri"/>
                <a:cs typeface="Times New Roman"/>
              </a:rPr>
              <a:t>Kazakhstan (Jamila </a:t>
            </a:r>
            <a:r>
              <a:rPr lang="en-GB" dirty="0" err="1">
                <a:ea typeface="Calibri"/>
                <a:cs typeface="Times New Roman"/>
              </a:rPr>
              <a:t>Asanove</a:t>
            </a:r>
            <a:r>
              <a:rPr lang="en-GB" dirty="0">
                <a:ea typeface="Calibri"/>
                <a:cs typeface="Times New Roman"/>
              </a:rPr>
              <a:t>) – 10 </a:t>
            </a:r>
            <a:r>
              <a:rPr lang="en-GB" dirty="0" err="1">
                <a:ea typeface="Calibri"/>
                <a:cs typeface="Times New Roman"/>
              </a:rPr>
              <a:t>Mnts</a:t>
            </a:r>
            <a:endParaRPr lang="en-GB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en-GB" dirty="0">
                <a:ea typeface="Calibri"/>
                <a:cs typeface="Times New Roman"/>
              </a:rPr>
              <a:t>Cambodia (</a:t>
            </a:r>
            <a:r>
              <a:rPr lang="en-GB" dirty="0" err="1">
                <a:ea typeface="Calibri"/>
                <a:cs typeface="Times New Roman"/>
              </a:rPr>
              <a:t>Sovanna</a:t>
            </a:r>
            <a:r>
              <a:rPr lang="en-GB" dirty="0">
                <a:ea typeface="Calibri"/>
                <a:cs typeface="Times New Roman"/>
              </a:rPr>
              <a:t> Ry) – 10 </a:t>
            </a:r>
            <a:r>
              <a:rPr lang="en-GB" dirty="0" err="1">
                <a:ea typeface="Calibri"/>
                <a:cs typeface="Times New Roman"/>
              </a:rPr>
              <a:t>Mnts</a:t>
            </a:r>
            <a:endParaRPr lang="en-GB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en-GB" dirty="0">
                <a:ea typeface="Calibri"/>
                <a:cs typeface="Times New Roman"/>
              </a:rPr>
              <a:t>Current VNR country:</a:t>
            </a: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en-GB" dirty="0">
                <a:ea typeface="Calibri"/>
                <a:cs typeface="Times New Roman"/>
              </a:rPr>
              <a:t> India (</a:t>
            </a:r>
            <a:r>
              <a:rPr lang="en-GB" dirty="0" err="1">
                <a:ea typeface="Calibri"/>
                <a:cs typeface="Times New Roman"/>
              </a:rPr>
              <a:t>Lubna</a:t>
            </a:r>
            <a:r>
              <a:rPr lang="en-GB" dirty="0">
                <a:ea typeface="Calibri"/>
                <a:cs typeface="Times New Roman"/>
              </a:rPr>
              <a:t>) – 10 </a:t>
            </a:r>
            <a:r>
              <a:rPr lang="en-GB" dirty="0" err="1">
                <a:ea typeface="Calibri"/>
                <a:cs typeface="Times New Roman"/>
              </a:rPr>
              <a:t>Mnts</a:t>
            </a:r>
            <a:endParaRPr lang="en-GB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+mj-lt"/>
              <a:buAutoNum type="arabicPeriod"/>
            </a:pPr>
            <a:r>
              <a:rPr lang="en-GB" dirty="0">
                <a:ea typeface="Calibri"/>
                <a:cs typeface="Times New Roman"/>
              </a:rPr>
              <a:t>Nepal  – 10 </a:t>
            </a:r>
            <a:r>
              <a:rPr lang="en-GB" dirty="0" err="1">
                <a:ea typeface="Calibri"/>
                <a:cs typeface="Times New Roman"/>
              </a:rPr>
              <a:t>Mnts</a:t>
            </a:r>
            <a:endParaRPr lang="en-GB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dirty="0">
                <a:ea typeface="Calibri"/>
                <a:cs typeface="Times New Roman"/>
              </a:rPr>
              <a:t>Wider Countries- Q&amp;A with participants (35 Mins)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dirty="0">
                <a:ea typeface="Calibri"/>
                <a:cs typeface="Times New Roman"/>
              </a:rPr>
              <a:t>Way Forwards – Jyotsna (5 </a:t>
            </a:r>
            <a:r>
              <a:rPr lang="en-GB" dirty="0" err="1">
                <a:ea typeface="Calibri"/>
                <a:cs typeface="Times New Roman"/>
              </a:rPr>
              <a:t>Mnts</a:t>
            </a:r>
            <a:r>
              <a:rPr lang="en-GB" dirty="0">
                <a:ea typeface="Calibri"/>
                <a:cs typeface="Times New Roman"/>
              </a:rPr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 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Joint Webinar 21 Jan 2020 </a:t>
            </a:r>
            <a:endParaRPr lang="en-GB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400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Civil society plays a key role in the 2030 Agenda by: </a:t>
            </a:r>
          </a:p>
          <a:p>
            <a:pPr>
              <a:buFontTx/>
              <a:buChar char="-"/>
            </a:pPr>
            <a:r>
              <a:rPr lang="en-US" b="1" dirty="0"/>
              <a:t>monitoring</a:t>
            </a:r>
            <a:r>
              <a:rPr lang="en-US" dirty="0"/>
              <a:t> (watchdog function)</a:t>
            </a:r>
            <a:r>
              <a:rPr lang="en-US" b="1" dirty="0"/>
              <a:t> </a:t>
            </a:r>
          </a:p>
          <a:p>
            <a:pPr>
              <a:buFontTx/>
              <a:buChar char="-"/>
            </a:pPr>
            <a:r>
              <a:rPr lang="en-US" b="1" dirty="0"/>
              <a:t>representation</a:t>
            </a:r>
            <a:r>
              <a:rPr lang="en-US" dirty="0"/>
              <a:t> (analysis, citizen voice and citizen experience)</a:t>
            </a:r>
          </a:p>
          <a:p>
            <a:pPr>
              <a:buFontTx/>
              <a:buChar char="-"/>
            </a:pPr>
            <a:r>
              <a:rPr lang="en-US" b="1" dirty="0"/>
              <a:t>realization</a:t>
            </a:r>
            <a:r>
              <a:rPr lang="en-US" dirty="0"/>
              <a:t> (has implementation happened and how)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 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Civil Society Engagement </a:t>
            </a:r>
            <a:endParaRPr lang="en-GB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892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-6246" y="3068960"/>
            <a:ext cx="91440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Civil Society Reporting </a:t>
            </a:r>
          </a:p>
          <a:p>
            <a:pPr algn="ctr"/>
            <a:r>
              <a:rPr lang="en-US" sz="3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HLPF 2020:</a:t>
            </a:r>
          </a:p>
          <a:p>
            <a:pPr algn="ctr"/>
            <a:r>
              <a:rPr lang="en-US" sz="3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Reflections &amp; Preparing People’s Scorecards</a:t>
            </a:r>
          </a:p>
          <a:p>
            <a:pPr algn="ctr"/>
            <a:endParaRPr lang="en-US" sz="3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 Henman, Global Coordinator, A4SD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oli.henman@action4sd.org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2" y="609600"/>
            <a:ext cx="4368999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496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4461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/>
              <a:t>Majority of countries now provide space for formal stakeholder engagement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Most countries have provided a baseline of data</a:t>
            </a:r>
            <a:endParaRPr lang="en-GB" sz="2800" dirty="0"/>
          </a:p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US" sz="2800" dirty="0"/>
              <a:t>However 2019 saw a reduction in focus on means of implementation and financing</a:t>
            </a:r>
            <a:endParaRPr lang="en-GB" sz="2800" dirty="0"/>
          </a:p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GB" sz="2800" dirty="0"/>
              <a:t>More countries refer to ‘leaving no one behind’ but actual targeted support is still insufficient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Limited demonstrable progress in the transformative potential of the 2030 Agenda</a:t>
            </a:r>
          </a:p>
          <a:p>
            <a:pPr marL="514350" indent="-514350">
              <a:spcAft>
                <a:spcPts val="0"/>
              </a:spcAft>
              <a:buFont typeface="+mj-lt"/>
              <a:buAutoNum type="arabicPeriod"/>
            </a:pPr>
            <a:r>
              <a:rPr lang="en-GB" sz="2800" dirty="0"/>
              <a:t>Member states still not making the most of mutual learning</a:t>
            </a:r>
            <a:endParaRPr lang="en-US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Lessons learned from first 4 years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(Progressing National SDGs implementation)  </a:t>
            </a:r>
            <a:endParaRPr lang="en-GB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62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5135563"/>
          </a:xfrm>
        </p:spPr>
        <p:txBody>
          <a:bodyPr>
            <a:noAutofit/>
          </a:bodyPr>
          <a:lstStyle/>
          <a:p>
            <a:pPr fontAlgn="base">
              <a:lnSpc>
                <a:spcPct val="115000"/>
              </a:lnSpc>
              <a:tabLst>
                <a:tab pos="457200" algn="l"/>
              </a:tabLst>
            </a:pPr>
            <a:r>
              <a:rPr lang="en-GB" sz="2400" dirty="0">
                <a:solidFill>
                  <a:srgbClr val="141215"/>
                </a:solidFill>
                <a:ea typeface="Calibri"/>
                <a:cs typeface="Times New Roman"/>
              </a:rPr>
              <a:t>Majority of countries include most elements of the common reporting guidelines </a:t>
            </a:r>
          </a:p>
          <a:p>
            <a:pPr fontAlgn="base">
              <a:lnSpc>
                <a:spcPct val="115000"/>
              </a:lnSpc>
              <a:tabLst>
                <a:tab pos="457200" algn="l"/>
              </a:tabLst>
            </a:pPr>
            <a:r>
              <a:rPr lang="en-US" sz="2400" dirty="0">
                <a:solidFill>
                  <a:srgbClr val="141215"/>
                </a:solidFill>
                <a:ea typeface="Calibri"/>
                <a:cs typeface="Times New Roman"/>
              </a:rPr>
              <a:t>Improvement in terms of including the 3 dimensions of sustainable development but…</a:t>
            </a:r>
            <a:endParaRPr lang="en-GB" sz="2400" dirty="0">
              <a:solidFill>
                <a:srgbClr val="141215"/>
              </a:solidFill>
              <a:ea typeface="Calibri"/>
              <a:cs typeface="Times New Roman"/>
            </a:endParaRPr>
          </a:p>
          <a:p>
            <a:pPr fontAlgn="base">
              <a:lnSpc>
                <a:spcPct val="115000"/>
              </a:lnSpc>
              <a:tabLst>
                <a:tab pos="457200" algn="l"/>
              </a:tabLst>
            </a:pPr>
            <a:r>
              <a:rPr lang="en-GB" sz="2400" dirty="0">
                <a:solidFill>
                  <a:srgbClr val="141215"/>
                </a:solidFill>
                <a:ea typeface="Calibri"/>
                <a:cs typeface="Times New Roman"/>
              </a:rPr>
              <a:t>Reports are often not structured according to guidelines which limits comparability</a:t>
            </a:r>
          </a:p>
          <a:p>
            <a:pPr fontAlgn="base">
              <a:lnSpc>
                <a:spcPct val="115000"/>
              </a:lnSpc>
              <a:tabLst>
                <a:tab pos="457200" algn="l"/>
              </a:tabLst>
            </a:pPr>
            <a:r>
              <a:rPr lang="en-GB" sz="2400" dirty="0">
                <a:solidFill>
                  <a:srgbClr val="141215"/>
                </a:solidFill>
                <a:ea typeface="Calibri"/>
                <a:cs typeface="Times New Roman"/>
              </a:rPr>
              <a:t>Limited details on challenges and lessons learned, best practice, details on areas in which countries would like to learn from others and identification of priorities for support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9817"/>
            <a:ext cx="9144000" cy="11430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Reporting according to UN guidelines</a:t>
            </a:r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15240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928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5135563"/>
          </a:xfrm>
        </p:spPr>
        <p:txBody>
          <a:bodyPr>
            <a:noAutofit/>
          </a:bodyPr>
          <a:lstStyle/>
          <a:p>
            <a:r>
              <a:rPr lang="en-GB" sz="2100" dirty="0"/>
              <a:t>Information sharing alone is not sufficient, real dialogue with civil society is needed- national consultation processes are not yet open, inclusive of all people, participatory and transparent</a:t>
            </a:r>
            <a:endParaRPr lang="en-GB" sz="2400" dirty="0">
              <a:ea typeface="Calibri"/>
              <a:cs typeface="Times New Roman"/>
            </a:endParaRPr>
          </a:p>
          <a:p>
            <a:r>
              <a:rPr lang="en-GB" sz="2100" dirty="0"/>
              <a:t>Make ‘Leave No One Behind’ a higher priority</a:t>
            </a:r>
          </a:p>
          <a:p>
            <a:r>
              <a:rPr lang="en-GB" sz="2100" dirty="0"/>
              <a:t>Civil society partners demand the right to provide inputs to ‘whole of society’ reviews</a:t>
            </a:r>
          </a:p>
          <a:p>
            <a:r>
              <a:rPr lang="en-GB" sz="2100" dirty="0"/>
              <a:t>Particular improvements are needed at national and regional level, to include:</a:t>
            </a:r>
          </a:p>
          <a:p>
            <a:pPr lvl="1"/>
            <a:r>
              <a:rPr lang="en-GB" sz="2100" dirty="0"/>
              <a:t>greater civil society coordination for analysis and dialogue </a:t>
            </a:r>
          </a:p>
          <a:p>
            <a:pPr lvl="1"/>
            <a:r>
              <a:rPr lang="en-GB" sz="2100" dirty="0"/>
              <a:t>ongoing independent analysis of progress</a:t>
            </a:r>
          </a:p>
          <a:p>
            <a:pPr lvl="1"/>
            <a:r>
              <a:rPr lang="en-GB" sz="2100" dirty="0"/>
              <a:t>citizen generated evidence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100" dirty="0"/>
              <a:t>Establish better links from regional to global level meetings</a:t>
            </a:r>
          </a:p>
          <a:p>
            <a:r>
              <a:rPr lang="en-GB" sz="2100" dirty="0"/>
              <a:t>Improve support to stakeholders, including resources and capacity development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9817"/>
            <a:ext cx="9144000" cy="11430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A4SD Survey of Civil Society members </a:t>
            </a:r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15240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916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1"/>
            <a:ext cx="8229600" cy="4830763"/>
          </a:xfrm>
        </p:spPr>
        <p:txBody>
          <a:bodyPr>
            <a:normAutofit/>
          </a:bodyPr>
          <a:lstStyle/>
          <a:p>
            <a:pPr fontAlgn="base">
              <a:lnSpc>
                <a:spcPct val="115000"/>
              </a:lnSpc>
              <a:tabLst>
                <a:tab pos="457200" algn="l"/>
              </a:tabLst>
            </a:pPr>
            <a:r>
              <a:rPr lang="en-US" sz="2800" dirty="0">
                <a:solidFill>
                  <a:srgbClr val="141215"/>
                </a:solidFill>
                <a:ea typeface="Calibri"/>
                <a:cs typeface="Times New Roman"/>
              </a:rPr>
              <a:t>2020 is the fifth year, start of second cycle- some countries are already reporting for second (or even third) time</a:t>
            </a:r>
          </a:p>
          <a:p>
            <a:pPr fontAlgn="base">
              <a:lnSpc>
                <a:spcPct val="115000"/>
              </a:lnSpc>
              <a:tabLst>
                <a:tab pos="457200" algn="l"/>
              </a:tabLst>
            </a:pPr>
            <a:r>
              <a:rPr lang="en-US" sz="2800" dirty="0">
                <a:solidFill>
                  <a:srgbClr val="141215"/>
                </a:solidFill>
                <a:ea typeface="Calibri"/>
                <a:cs typeface="Times New Roman"/>
              </a:rPr>
              <a:t>Civil society often produces a ‘shadow’/’spotlight’ report responding to the government’s own analysis</a:t>
            </a:r>
          </a:p>
          <a:p>
            <a:pPr fontAlgn="base">
              <a:lnSpc>
                <a:spcPct val="115000"/>
              </a:lnSpc>
              <a:tabLst>
                <a:tab pos="457200" algn="l"/>
              </a:tabLst>
            </a:pPr>
            <a:r>
              <a:rPr lang="en-US" sz="2800" dirty="0">
                <a:solidFill>
                  <a:srgbClr val="141215"/>
                </a:solidFill>
                <a:ea typeface="Calibri"/>
                <a:cs typeface="Times New Roman"/>
              </a:rPr>
              <a:t>It’s now time to go further and develop our own independent analysis, </a:t>
            </a:r>
            <a:r>
              <a:rPr lang="en-US" sz="2800" dirty="0" err="1">
                <a:solidFill>
                  <a:srgbClr val="141215"/>
                </a:solidFill>
                <a:ea typeface="Calibri"/>
                <a:cs typeface="Times New Roman"/>
              </a:rPr>
              <a:t>eg</a:t>
            </a:r>
            <a:r>
              <a:rPr lang="en-US" sz="2800" dirty="0">
                <a:solidFill>
                  <a:srgbClr val="141215"/>
                </a:solidFill>
                <a:ea typeface="Calibri"/>
                <a:cs typeface="Times New Roman"/>
              </a:rPr>
              <a:t>. Sri Lanka, Brazil, Kenya</a:t>
            </a:r>
          </a:p>
          <a:p>
            <a:pPr fontAlgn="base">
              <a:lnSpc>
                <a:spcPct val="115000"/>
              </a:lnSpc>
              <a:tabLst>
                <a:tab pos="457200" algn="l"/>
              </a:tabLst>
            </a:pPr>
            <a:r>
              <a:rPr lang="en-US" sz="2800" dirty="0">
                <a:solidFill>
                  <a:srgbClr val="141215"/>
                </a:solidFill>
                <a:ea typeface="Calibri"/>
                <a:cs typeface="Times New Roman"/>
              </a:rPr>
              <a:t>Be aware- this will require a strong core team!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9817"/>
            <a:ext cx="9144000" cy="11430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How to use the template for a People’s Scorecard</a:t>
            </a:r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15240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50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1"/>
            <a:ext cx="8229600" cy="4830763"/>
          </a:xfrm>
        </p:spPr>
        <p:txBody>
          <a:bodyPr>
            <a:normAutofit fontScale="85000" lnSpcReduction="20000"/>
          </a:bodyPr>
          <a:lstStyle/>
          <a:p>
            <a:pPr lvl="0">
              <a:spcAft>
                <a:spcPts val="1000"/>
              </a:spcAft>
              <a:buFont typeface="+mj-lt"/>
              <a:buAutoNum type="arabicPeriod"/>
            </a:pPr>
            <a:r>
              <a:rPr lang="en-GB" sz="2800" dirty="0">
                <a:ea typeface="Calibri"/>
              </a:rPr>
              <a:t>Assessment of mainstreaming and integration of the 2030 Agenda and the 17 SDGs across national policies and implementation, focus on the three dimensions of sustainable development: social, environmental and economic </a:t>
            </a:r>
            <a:endParaRPr lang="en-GB" sz="2800" dirty="0"/>
          </a:p>
          <a:p>
            <a:pPr lvl="0">
              <a:spcAft>
                <a:spcPts val="1000"/>
              </a:spcAft>
              <a:buFont typeface="+mj-lt"/>
              <a:buAutoNum type="arabicPeriod"/>
            </a:pPr>
            <a:r>
              <a:rPr lang="en-GB" sz="2800" dirty="0">
                <a:ea typeface="Calibri"/>
              </a:rPr>
              <a:t>How far the ‘whole of government’ approach is carried out for SDG implementation </a:t>
            </a:r>
          </a:p>
          <a:p>
            <a:pPr lvl="0">
              <a:spcAft>
                <a:spcPts val="1000"/>
              </a:spcAft>
              <a:buFont typeface="+mj-lt"/>
              <a:buAutoNum type="arabicPeriod"/>
            </a:pPr>
            <a:r>
              <a:rPr lang="en-GB" sz="2800" dirty="0">
                <a:ea typeface="Calibri"/>
              </a:rPr>
              <a:t>How the key cross-cutting principles as “Leaving No One Behind” and “Respecting Planetary boundaries” are included in all policies, and any gaps identified.</a:t>
            </a:r>
            <a:endParaRPr lang="en-GB" sz="2800" dirty="0"/>
          </a:p>
          <a:p>
            <a:pPr lvl="0">
              <a:spcAft>
                <a:spcPts val="1000"/>
              </a:spcAft>
              <a:buFont typeface="+mj-lt"/>
              <a:buAutoNum type="arabicPeriod"/>
            </a:pPr>
            <a:r>
              <a:rPr lang="en-GB" sz="2800" dirty="0">
                <a:ea typeface="Calibri"/>
              </a:rPr>
              <a:t>Analysis of financial mechanisms and resource; also what other kinds of partnerships have been set up, what is the role of different actors (including private sector) and which donors are involved?</a:t>
            </a:r>
            <a:endParaRPr lang="en-GB" sz="2800" dirty="0">
              <a:effectLst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9817"/>
            <a:ext cx="9144000" cy="11430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A)	Overview of current country implementation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0" y="15240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78114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10191</TotalTime>
  <Words>1595</Words>
  <Application>Microsoft Macintosh PowerPoint</Application>
  <PresentationFormat>On-screen Show (4:3)</PresentationFormat>
  <Paragraphs>186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1_Office Theme</vt:lpstr>
      <vt:lpstr>2_Office Theme</vt:lpstr>
      <vt:lpstr>Office Theme</vt:lpstr>
      <vt:lpstr>PowerPoint Presentation</vt:lpstr>
      <vt:lpstr>Joint Webinar 21 Jan 2020 </vt:lpstr>
      <vt:lpstr>Civil Society Engagement </vt:lpstr>
      <vt:lpstr>PowerPoint Presentation</vt:lpstr>
      <vt:lpstr>Lessons learned from first 4 years (Progressing National SDGs implementation)  </vt:lpstr>
      <vt:lpstr>Reporting according to UN guidelines</vt:lpstr>
      <vt:lpstr>A4SD Survey of Civil Society members </vt:lpstr>
      <vt:lpstr>How to use the template for a People’s Scorecard</vt:lpstr>
      <vt:lpstr>A) Overview of current country implementation</vt:lpstr>
      <vt:lpstr>B) Convene national multi-stakeholder dialogues</vt:lpstr>
      <vt:lpstr>B) Convene national multi-stakeholder dialogues- LNOB</vt:lpstr>
      <vt:lpstr>C) Review of the 17 Goals &amp; Summary Report</vt:lpstr>
      <vt:lpstr>C) Review of the 17 Goals &amp; Summary Report- analysis framework</vt:lpstr>
      <vt:lpstr>C) Review of the 17 Goals &amp; Summary Report- Goal example</vt:lpstr>
      <vt:lpstr>C) Review of the 17 Goals &amp; Summary Report</vt:lpstr>
      <vt:lpstr>D) Hold a final consultation meeting to validate your findings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oli.henman</dc:creator>
  <cp:lastModifiedBy>Jyotsna Mohan</cp:lastModifiedBy>
  <cp:revision>16</cp:revision>
  <dcterms:created xsi:type="dcterms:W3CDTF">2019-02-04T12:54:38Z</dcterms:created>
  <dcterms:modified xsi:type="dcterms:W3CDTF">2020-01-21T04:49:15Z</dcterms:modified>
</cp:coreProperties>
</file>